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  <p:sldMasterId id="2147483686" r:id="rId3"/>
  </p:sldMasterIdLst>
  <p:notesMasterIdLst>
    <p:notesMasterId r:id="rId4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</p:sldIdLst>
  <p:sldSz cx="9144000" cy="5143500" type="screen16x9"/>
  <p:notesSz cx="6858000" cy="9144000"/>
  <p:embeddedFontLst>
    <p:embeddedFont>
      <p:font typeface="Alfa Slab One" panose="020B0604020202020204" charset="0"/>
      <p:regular r:id="rId44"/>
    </p:embeddedFont>
    <p:embeddedFont>
      <p:font typeface="Proxima Nova" panose="020B060402020202020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36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font" Target="fonts/font4.fntdata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2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1.fntdata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5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3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3e42889f1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33e42889f1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83850493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983850493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f3f2d66a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5f3f2d66a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983850493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983850493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f3f2d66a1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5f3f2d66a1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983850493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983850493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983850493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983850493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983850493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983850493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838504932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838504932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983850493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983850493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983850493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983850493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9838504932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9838504932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983850493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983850493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838504932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9838504932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3e42889f1_2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g33e42889f1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3e42889f1_2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33e42889f1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f37f4ff76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5f37f4ff76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3e42889f1_2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g33e42889f1_2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3e42889f1_2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33e42889f1_2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419bf5073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g419bf5073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419bf50732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g419bf50732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419bf50732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g419bf50732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f37f4ff76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5f37f4ff76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83850493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983850493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f37f4ff76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5f37f4ff76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8385049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98385049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f37f4ff76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5f37f4ff76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19bf50732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419bf50732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>
            <a:spLocks noGrp="1"/>
          </p:cNvSpPr>
          <p:nvPr>
            <p:ph type="subTitle" idx="1"/>
          </p:nvPr>
        </p:nvSpPr>
        <p:spPr>
          <a:xfrm>
            <a:off x="490320" y="4863240"/>
            <a:ext cx="5683320" cy="1028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6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8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30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1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1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2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 txBox="1">
            <a:spLocks noGrp="1"/>
          </p:cNvSpPr>
          <p:nvPr>
            <p:ph type="subTitle" idx="1"/>
          </p:nvPr>
        </p:nvSpPr>
        <p:spPr>
          <a:xfrm>
            <a:off x="490320" y="4863240"/>
            <a:ext cx="5683320" cy="1028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4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4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4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5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6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6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6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7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8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3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38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8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8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9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9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9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9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39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39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subTitle" idx="1"/>
          </p:nvPr>
        </p:nvSpPr>
        <p:spPr>
          <a:xfrm>
            <a:off x="490320" y="4863240"/>
            <a:ext cx="5683320" cy="1028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4278240" y="2751120"/>
            <a:ext cx="587160" cy="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11760" y="595800"/>
            <a:ext cx="8520120" cy="195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body" idx="1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0"/>
          <p:cNvSpPr txBox="1"/>
          <p:nvPr/>
        </p:nvSpPr>
        <p:spPr>
          <a:xfrm>
            <a:off x="311760" y="595800"/>
            <a:ext cx="8520120" cy="195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Análisis de conglomerados:</a:t>
            </a:r>
            <a:endParaRPr sz="540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Métodos II</a:t>
            </a:r>
            <a:endParaRPr sz="540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67" name="Google Shape;167;p40"/>
          <p:cNvSpPr txBox="1"/>
          <p:nvPr/>
        </p:nvSpPr>
        <p:spPr>
          <a:xfrm>
            <a:off x="311760" y="3165840"/>
            <a:ext cx="8520120" cy="73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Diplomatura en Ciencia de Datos, 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Aprendizaje Automático y sus Aplicaciones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FaMAF-UNC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2021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9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Clustering jerárquico</a:t>
            </a:r>
            <a:endParaRPr sz="3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49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Si no queremos especificar k… 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Algoritmos jerárquicos que generan una 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taxonomía jerárquica de clusters (dendrograma)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19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Interpretación más rica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1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Más difícil de interpretar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1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El corte del árbol tiene que ser ortogonal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49"/>
          <p:cNvSpPr/>
          <p:nvPr/>
        </p:nvSpPr>
        <p:spPr>
          <a:xfrm>
            <a:off x="4695120" y="1801800"/>
            <a:ext cx="3051000" cy="3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49"/>
          <p:cNvSpPr/>
          <p:nvPr/>
        </p:nvSpPr>
        <p:spPr>
          <a:xfrm>
            <a:off x="4867920" y="4507920"/>
            <a:ext cx="378" cy="2703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sp>
        <p:nvSpPr>
          <p:cNvPr id="226" name="Google Shape;226;p49"/>
          <p:cNvSpPr/>
          <p:nvPr/>
        </p:nvSpPr>
        <p:spPr>
          <a:xfrm>
            <a:off x="5213160" y="4507920"/>
            <a:ext cx="378" cy="2703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sp>
        <p:nvSpPr>
          <p:cNvPr id="227" name="Google Shape;227;p49"/>
          <p:cNvSpPr/>
          <p:nvPr/>
        </p:nvSpPr>
        <p:spPr>
          <a:xfrm>
            <a:off x="5558760" y="3912480"/>
            <a:ext cx="378" cy="865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sp>
        <p:nvSpPr>
          <p:cNvPr id="228" name="Google Shape;228;p49"/>
          <p:cNvSpPr/>
          <p:nvPr/>
        </p:nvSpPr>
        <p:spPr>
          <a:xfrm>
            <a:off x="5904000" y="4345560"/>
            <a:ext cx="378" cy="4327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sp>
        <p:nvSpPr>
          <p:cNvPr id="229" name="Google Shape;229;p49"/>
          <p:cNvSpPr/>
          <p:nvPr/>
        </p:nvSpPr>
        <p:spPr>
          <a:xfrm>
            <a:off x="6249600" y="4345560"/>
            <a:ext cx="378" cy="4327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sp>
        <p:nvSpPr>
          <p:cNvPr id="230" name="Google Shape;230;p49"/>
          <p:cNvSpPr/>
          <p:nvPr/>
        </p:nvSpPr>
        <p:spPr>
          <a:xfrm>
            <a:off x="6594840" y="3696120"/>
            <a:ext cx="378" cy="1082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sp>
        <p:nvSpPr>
          <p:cNvPr id="231" name="Google Shape;231;p49"/>
          <p:cNvSpPr/>
          <p:nvPr/>
        </p:nvSpPr>
        <p:spPr>
          <a:xfrm>
            <a:off x="6940440" y="3317040"/>
            <a:ext cx="378" cy="14612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sp>
        <p:nvSpPr>
          <p:cNvPr id="232" name="Google Shape;232;p49"/>
          <p:cNvSpPr/>
          <p:nvPr/>
        </p:nvSpPr>
        <p:spPr>
          <a:xfrm>
            <a:off x="7285680" y="4129200"/>
            <a:ext cx="378" cy="6490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sp>
        <p:nvSpPr>
          <p:cNvPr id="233" name="Google Shape;233;p49"/>
          <p:cNvSpPr/>
          <p:nvPr/>
        </p:nvSpPr>
        <p:spPr>
          <a:xfrm>
            <a:off x="7631280" y="4129200"/>
            <a:ext cx="378" cy="6490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sp>
        <p:nvSpPr>
          <p:cNvPr id="234" name="Google Shape;234;p49"/>
          <p:cNvSpPr/>
          <p:nvPr/>
        </p:nvSpPr>
        <p:spPr>
          <a:xfrm>
            <a:off x="4867920" y="4507920"/>
            <a:ext cx="345222" cy="3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sp>
        <p:nvSpPr>
          <p:cNvPr id="235" name="Google Shape;235;p49"/>
          <p:cNvSpPr/>
          <p:nvPr/>
        </p:nvSpPr>
        <p:spPr>
          <a:xfrm>
            <a:off x="5904000" y="4345560"/>
            <a:ext cx="345222" cy="3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sp>
        <p:nvSpPr>
          <p:cNvPr id="236" name="Google Shape;236;p49"/>
          <p:cNvSpPr/>
          <p:nvPr/>
        </p:nvSpPr>
        <p:spPr>
          <a:xfrm>
            <a:off x="7285680" y="4129200"/>
            <a:ext cx="345222" cy="3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sp>
        <p:nvSpPr>
          <p:cNvPr id="237" name="Google Shape;237;p49"/>
          <p:cNvSpPr/>
          <p:nvPr/>
        </p:nvSpPr>
        <p:spPr>
          <a:xfrm>
            <a:off x="5040720" y="3912480"/>
            <a:ext cx="378" cy="5950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sp>
        <p:nvSpPr>
          <p:cNvPr id="238" name="Google Shape;238;p49"/>
          <p:cNvSpPr/>
          <p:nvPr/>
        </p:nvSpPr>
        <p:spPr>
          <a:xfrm>
            <a:off x="5040720" y="3912480"/>
            <a:ext cx="518022" cy="3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sp>
        <p:nvSpPr>
          <p:cNvPr id="239" name="Google Shape;239;p49"/>
          <p:cNvSpPr/>
          <p:nvPr/>
        </p:nvSpPr>
        <p:spPr>
          <a:xfrm>
            <a:off x="6076800" y="3696120"/>
            <a:ext cx="378" cy="6490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sp>
        <p:nvSpPr>
          <p:cNvPr id="240" name="Google Shape;240;p49"/>
          <p:cNvSpPr/>
          <p:nvPr/>
        </p:nvSpPr>
        <p:spPr>
          <a:xfrm>
            <a:off x="6076800" y="3696120"/>
            <a:ext cx="518022" cy="3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sp>
        <p:nvSpPr>
          <p:cNvPr id="241" name="Google Shape;241;p49"/>
          <p:cNvSpPr/>
          <p:nvPr/>
        </p:nvSpPr>
        <p:spPr>
          <a:xfrm>
            <a:off x="6307200" y="3317040"/>
            <a:ext cx="378" cy="3787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sp>
        <p:nvSpPr>
          <p:cNvPr id="242" name="Google Shape;242;p49"/>
          <p:cNvSpPr/>
          <p:nvPr/>
        </p:nvSpPr>
        <p:spPr>
          <a:xfrm>
            <a:off x="6307200" y="3317040"/>
            <a:ext cx="632502" cy="3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sp>
        <p:nvSpPr>
          <p:cNvPr id="243" name="Google Shape;243;p49"/>
          <p:cNvSpPr/>
          <p:nvPr/>
        </p:nvSpPr>
        <p:spPr>
          <a:xfrm>
            <a:off x="7458480" y="2938320"/>
            <a:ext cx="378" cy="11905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sp>
        <p:nvSpPr>
          <p:cNvPr id="244" name="Google Shape;244;p49"/>
          <p:cNvSpPr/>
          <p:nvPr/>
        </p:nvSpPr>
        <p:spPr>
          <a:xfrm>
            <a:off x="6594840" y="2938320"/>
            <a:ext cx="378" cy="3787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sp>
        <p:nvSpPr>
          <p:cNvPr id="245" name="Google Shape;245;p49"/>
          <p:cNvSpPr/>
          <p:nvPr/>
        </p:nvSpPr>
        <p:spPr>
          <a:xfrm>
            <a:off x="6594840" y="2938320"/>
            <a:ext cx="862920" cy="3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sp>
        <p:nvSpPr>
          <p:cNvPr id="246" name="Google Shape;246;p49"/>
          <p:cNvSpPr/>
          <p:nvPr/>
        </p:nvSpPr>
        <p:spPr>
          <a:xfrm>
            <a:off x="6998040" y="2505240"/>
            <a:ext cx="378" cy="4327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sp>
        <p:nvSpPr>
          <p:cNvPr id="247" name="Google Shape;247;p49"/>
          <p:cNvSpPr/>
          <p:nvPr/>
        </p:nvSpPr>
        <p:spPr>
          <a:xfrm>
            <a:off x="5270760" y="2505240"/>
            <a:ext cx="378" cy="14068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sp>
        <p:nvSpPr>
          <p:cNvPr id="248" name="Google Shape;248;p49"/>
          <p:cNvSpPr/>
          <p:nvPr/>
        </p:nvSpPr>
        <p:spPr>
          <a:xfrm>
            <a:off x="5270760" y="2505240"/>
            <a:ext cx="1726920" cy="3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sp>
        <p:nvSpPr>
          <p:cNvPr id="249" name="Google Shape;249;p49"/>
          <p:cNvSpPr/>
          <p:nvPr/>
        </p:nvSpPr>
        <p:spPr>
          <a:xfrm>
            <a:off x="6134400" y="2234520"/>
            <a:ext cx="378" cy="2703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50" cap="flat" cmpd="sng">
            <a:solidFill>
              <a:srgbClr val="437085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0160" dir="5400000">
              <a:srgbClr val="808080">
                <a:alpha val="37650"/>
              </a:srgbClr>
            </a:outerShdw>
          </a:effectLst>
        </p:spPr>
        <p:txBody>
          <a:bodyPr/>
          <a:lstStyle/>
          <a:p>
            <a:endParaRPr lang="es-AR"/>
          </a:p>
        </p:txBody>
      </p:sp>
      <p:sp>
        <p:nvSpPr>
          <p:cNvPr id="250" name="Google Shape;250;p49"/>
          <p:cNvSpPr/>
          <p:nvPr/>
        </p:nvSpPr>
        <p:spPr>
          <a:xfrm>
            <a:off x="481032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w="9525" cap="flat" cmpd="sng">
            <a:solidFill>
              <a:srgbClr val="406E84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3040" dir="5400000">
              <a:srgbClr val="808080">
                <a:alpha val="3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49"/>
          <p:cNvSpPr/>
          <p:nvPr/>
        </p:nvSpPr>
        <p:spPr>
          <a:xfrm>
            <a:off x="515556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w="9525" cap="flat" cmpd="sng">
            <a:solidFill>
              <a:srgbClr val="406E84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3040" dir="5400000">
              <a:srgbClr val="808080">
                <a:alpha val="3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49"/>
          <p:cNvSpPr/>
          <p:nvPr/>
        </p:nvSpPr>
        <p:spPr>
          <a:xfrm>
            <a:off x="550116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w="9525" cap="flat" cmpd="sng">
            <a:solidFill>
              <a:srgbClr val="406E84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3040" dir="5400000">
              <a:srgbClr val="808080">
                <a:alpha val="3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49"/>
          <p:cNvSpPr/>
          <p:nvPr/>
        </p:nvSpPr>
        <p:spPr>
          <a:xfrm>
            <a:off x="584640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w="9525" cap="flat" cmpd="sng">
            <a:solidFill>
              <a:srgbClr val="406E84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3040" dir="5400000">
              <a:srgbClr val="808080">
                <a:alpha val="3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49"/>
          <p:cNvSpPr/>
          <p:nvPr/>
        </p:nvSpPr>
        <p:spPr>
          <a:xfrm>
            <a:off x="619200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w="9525" cap="flat" cmpd="sng">
            <a:solidFill>
              <a:srgbClr val="406E84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3040" dir="5400000">
              <a:srgbClr val="808080">
                <a:alpha val="3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49"/>
          <p:cNvSpPr/>
          <p:nvPr/>
        </p:nvSpPr>
        <p:spPr>
          <a:xfrm>
            <a:off x="653724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w="9525" cap="flat" cmpd="sng">
            <a:solidFill>
              <a:srgbClr val="406E84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3040" dir="5400000">
              <a:srgbClr val="808080">
                <a:alpha val="3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49"/>
          <p:cNvSpPr/>
          <p:nvPr/>
        </p:nvSpPr>
        <p:spPr>
          <a:xfrm>
            <a:off x="688284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w="9525" cap="flat" cmpd="sng">
            <a:solidFill>
              <a:srgbClr val="406E84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3040" dir="5400000">
              <a:srgbClr val="808080">
                <a:alpha val="3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49"/>
          <p:cNvSpPr/>
          <p:nvPr/>
        </p:nvSpPr>
        <p:spPr>
          <a:xfrm>
            <a:off x="722808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w="9525" cap="flat" cmpd="sng">
            <a:solidFill>
              <a:srgbClr val="406E84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3040" dir="5400000">
              <a:srgbClr val="808080">
                <a:alpha val="3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49"/>
          <p:cNvSpPr/>
          <p:nvPr/>
        </p:nvSpPr>
        <p:spPr>
          <a:xfrm>
            <a:off x="757368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w="9525" cap="flat" cmpd="sng">
            <a:solidFill>
              <a:srgbClr val="406E84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23040" dir="5400000">
              <a:srgbClr val="808080">
                <a:alpha val="3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0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Clustering jerárquico aglomerativo</a:t>
            </a:r>
            <a:endParaRPr sz="3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50"/>
          <p:cNvSpPr txBox="1"/>
          <p:nvPr/>
        </p:nvSpPr>
        <p:spPr>
          <a:xfrm>
            <a:off x="311750" y="1152349"/>
            <a:ext cx="8520000" cy="38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Bottom-up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19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Al comenzar, c</a:t>
            </a: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ada objeto es su propio cluster</a:t>
            </a:r>
            <a:endParaRPr sz="1800" b="0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71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define una noción de semejanza </a:t>
            </a:r>
            <a:r>
              <a:rPr lang="en-US" sz="1800" b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entre clusters 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usando la similaridad o medida entre elementos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71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unen en un solo cluster el par de clusters más semejantes</a:t>
            </a:r>
            <a:endParaRPr sz="1800" b="0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La historia de uniones forma un árbol binario (jerarquía)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Semejanza entre clusters</a:t>
            </a:r>
            <a:endParaRPr sz="3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51"/>
          <p:cNvSpPr txBox="1"/>
          <p:nvPr/>
        </p:nvSpPr>
        <p:spPr>
          <a:xfrm>
            <a:off x="311760" y="107640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Single-lin</a:t>
            </a:r>
            <a:r>
              <a:rPr lang="en-US" sz="1800" b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kage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Para cada par de clusters </a:t>
            </a:r>
            <a:r>
              <a:rPr lang="en-US" sz="1800" b="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y </a:t>
            </a:r>
            <a:r>
              <a:rPr lang="en-US" sz="1800" b="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, el par de objetos </a:t>
            </a:r>
            <a:r>
              <a:rPr lang="en-US" sz="1800" b="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-US" sz="1800" b="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más cercanos tal que </a:t>
            </a:r>
            <a:r>
              <a:rPr lang="en-US" sz="1800" b="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pertenece a </a:t>
            </a:r>
            <a:r>
              <a:rPr lang="en-US" sz="1800" b="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y </a:t>
            </a:r>
            <a:r>
              <a:rPr lang="en-US" sz="1800" b="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pertenece a </a:t>
            </a:r>
            <a:r>
              <a:rPr lang="en-US" sz="1800" b="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unen los clusters con el par de objetos más semejante</a:t>
            </a:r>
            <a:endParaRPr sz="1800" b="0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Complete-linkage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Para cada par de clusters </a:t>
            </a:r>
            <a:r>
              <a:rPr lang="en-US" sz="1800" b="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y </a:t>
            </a:r>
            <a:r>
              <a:rPr lang="en-US" sz="1800" b="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, el par de objetos </a:t>
            </a:r>
            <a:r>
              <a:rPr lang="en-US" sz="1800" b="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-US" sz="1800" b="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más distantes tal que </a:t>
            </a:r>
            <a:r>
              <a:rPr lang="en-US" sz="1800" b="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pertenece a </a:t>
            </a:r>
            <a:r>
              <a:rPr lang="en-US" sz="1800" b="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y </a:t>
            </a:r>
            <a:r>
              <a:rPr lang="en-US" sz="1800" b="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pertenece a </a:t>
            </a:r>
            <a:r>
              <a:rPr lang="en-US" sz="1800" b="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unen los clusters con el par de objetos más semejante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2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Semejanza entre clusters</a:t>
            </a:r>
            <a:endParaRPr sz="3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52"/>
          <p:cNvSpPr txBox="1"/>
          <p:nvPr/>
        </p:nvSpPr>
        <p:spPr>
          <a:xfrm>
            <a:off x="311760" y="107640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Average-link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Para cada par de clusters </a:t>
            </a:r>
            <a:r>
              <a:rPr lang="en-US" sz="1800" b="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y </a:t>
            </a:r>
            <a:r>
              <a:rPr lang="en-US" sz="1800" b="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, se calcula la distancia entre todo par de objetos </a:t>
            </a:r>
            <a:r>
              <a:rPr lang="en-US" sz="1800" b="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-US" sz="1800" b="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tal que </a:t>
            </a:r>
            <a:r>
              <a:rPr lang="en-US" sz="1800" b="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pertenece a </a:t>
            </a:r>
            <a:r>
              <a:rPr lang="en-US" sz="1800" b="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y </a:t>
            </a:r>
            <a:r>
              <a:rPr lang="en-US" sz="1800" b="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pertenece a </a:t>
            </a:r>
            <a:r>
              <a:rPr lang="en-US" sz="1800" b="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unen los clusters con el promedio de distancia más bajo</a:t>
            </a:r>
            <a:endParaRPr sz="1800" b="0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Centroid</a:t>
            </a: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: Se unen los clusters con los centroides más cercanos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3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Clustering</a:t>
            </a:r>
            <a:endParaRPr sz="3000" b="0" strike="noStrik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 jerárquico</a:t>
            </a:r>
            <a:endParaRPr sz="300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note_fig9.ipynb</a:t>
            </a:r>
            <a:endParaRPr sz="300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282" name="Google Shape;28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4299" y="0"/>
            <a:ext cx="4859698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4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Agregando restricción de conectividad</a:t>
            </a:r>
            <a:endParaRPr sz="3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54"/>
          <p:cNvSpPr txBox="1"/>
          <p:nvPr/>
        </p:nvSpPr>
        <p:spPr>
          <a:xfrm>
            <a:off x="311760" y="107640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Las restricciones de conectividad implican que solo clusters adyacentes pueden unirse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Para ello se usa una matriz de conectividad que define los vecinos de cada muestra dada una estructura de los datos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7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AutoNum type="arabicPeriod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Puede incitar a armar clusters desbalanceados, algunos muy grandes y otros muy pequeños.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5"/>
          <p:cNvSpPr txBox="1"/>
          <p:nvPr/>
        </p:nvSpPr>
        <p:spPr>
          <a:xfrm>
            <a:off x="311750" y="444950"/>
            <a:ext cx="3377700" cy="3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Clustering</a:t>
            </a:r>
            <a:endParaRPr sz="3000" b="0" strike="noStrik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 jerárquico</a:t>
            </a:r>
            <a:endParaRPr sz="300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con restriccion de </a:t>
            </a:r>
            <a:endParaRPr sz="300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conectividad</a:t>
            </a:r>
            <a:endParaRPr sz="300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294" name="Google Shape;29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4298" y="-2"/>
            <a:ext cx="4859695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6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Proyección usando spectral embedding</a:t>
            </a:r>
            <a:endParaRPr sz="3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56"/>
          <p:cNvSpPr txBox="1"/>
          <p:nvPr/>
        </p:nvSpPr>
        <p:spPr>
          <a:xfrm>
            <a:off x="311760" y="107640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719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Databases grandes pueden ser visualizadas con embeddings.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719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En este caso usamos spectral embedding par observar agrupamiento de imágenes de números manuscritos.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719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Las clases son balanceadas, sin embargo se observa la tendencia a armar clases desbalanceadas. 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719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Single linkage tiene tendencia a hacer crecer desproporcionadamente un cluster.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</a:t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875" y="178600"/>
            <a:ext cx="7334249" cy="481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875" y="261950"/>
            <a:ext cx="7381877" cy="463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1"/>
          <p:cNvSpPr txBox="1"/>
          <p:nvPr/>
        </p:nvSpPr>
        <p:spPr>
          <a:xfrm>
            <a:off x="490320" y="374040"/>
            <a:ext cx="4827240" cy="776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Mapa de ruta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41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71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lfa Slab One"/>
              <a:buAutoNum type="arabicPeriod"/>
            </a:pPr>
            <a:r>
              <a:rPr lang="en-US" sz="18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Dbscan</a:t>
            </a:r>
            <a:endParaRPr sz="1800">
              <a:solidFill>
                <a:srgbClr val="FFFFFF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marL="457200" marR="0" lvl="0" indent="-34271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lfa Slab One"/>
              <a:buAutoNum type="arabicPeriod"/>
            </a:pPr>
            <a:r>
              <a:rPr lang="en-US" sz="18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Familia de algoritmos jerárquicos</a:t>
            </a:r>
            <a:endParaRPr sz="1800">
              <a:solidFill>
                <a:srgbClr val="FFFFFF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marL="457200" marR="0" lvl="0" indent="-34271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lfa Slab One"/>
              <a:buAutoNum type="arabicPeriod"/>
            </a:pPr>
            <a:r>
              <a:rPr lang="en-US" sz="18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Evaluación</a:t>
            </a:r>
            <a:endParaRPr sz="1800">
              <a:solidFill>
                <a:srgbClr val="FFFFFF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52400"/>
            <a:ext cx="72580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80975"/>
            <a:ext cx="72580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61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Cambio de métrica</a:t>
            </a:r>
            <a:endParaRPr sz="3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169760"/>
            <a:ext cx="5732010" cy="3821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2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Cambio de métrica</a:t>
            </a:r>
            <a:endParaRPr sz="3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Google Shape;33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169760"/>
            <a:ext cx="5732010" cy="3821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3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Cambio de métrica</a:t>
            </a:r>
            <a:endParaRPr sz="3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169760"/>
            <a:ext cx="5732010" cy="3821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4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Cambio de métrica</a:t>
            </a:r>
            <a:endParaRPr sz="3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169760"/>
            <a:ext cx="5732010" cy="3821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5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Evaluación</a:t>
            </a:r>
            <a:endParaRPr sz="3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65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Un experto de dominio </a:t>
            </a:r>
            <a:r>
              <a:rPr lang="en-US" sz="1800" b="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interpreta</a:t>
            </a: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los clusters y encuentra información valiosa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¿Cómo mostrar el contenido de los clusters?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Centroides (medoides)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Resumen de características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Características más distintivas de cada cluster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Aplicar un algoritmo de aprendizaje automático interpretable (Decision Tree)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6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Evaluación intrínseca</a:t>
            </a:r>
            <a:endParaRPr sz="3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66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Coeficiente Silhouette</a:t>
            </a:r>
            <a:endParaRPr sz="180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➢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Mide la semejanza de cada objeto al cluster al que se asigna (cohesión), comparada con otros clusters (separación)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80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➢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Si el valor es bajo o negativo, el número de clusters puede ser inadecuado.</a:t>
            </a:r>
            <a:endParaRPr sz="1800" b="0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➢"/>
            </a:pP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Gráfico de codo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observa la inercia en función del número de clusters. 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7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Evaluación 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sin</a:t>
            </a:r>
            <a:r>
              <a:rPr lang="en-US" sz="3000" b="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 clases</a:t>
            </a:r>
            <a:endParaRPr sz="3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67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Matriz de similaridad</a:t>
            </a:r>
            <a:endParaRPr sz="1800" b="0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3" name="Google Shape;36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931" y="0"/>
            <a:ext cx="831014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8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Evaluación 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sin</a:t>
            </a:r>
            <a:r>
              <a:rPr lang="en-US" sz="3000" b="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 clases</a:t>
            </a:r>
            <a:endParaRPr sz="3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68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Matriz de similaridad</a:t>
            </a:r>
            <a:endParaRPr sz="1800" b="0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0" name="Google Shape;37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50" y="0"/>
            <a:ext cx="8240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2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Dbscan</a:t>
            </a:r>
            <a:endParaRPr sz="3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800" y="750100"/>
            <a:ext cx="6994200" cy="439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9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Evaluación 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sin</a:t>
            </a:r>
            <a:r>
              <a:rPr lang="en-US" sz="3000" b="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 clases</a:t>
            </a:r>
            <a:endParaRPr sz="3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69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Matriz de similaridad</a:t>
            </a:r>
            <a:endParaRPr sz="1800" b="0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Google Shape;37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55" y="0"/>
            <a:ext cx="884168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9"/>
          <p:cNvSpPr/>
          <p:nvPr/>
        </p:nvSpPr>
        <p:spPr>
          <a:xfrm>
            <a:off x="7836425" y="4281750"/>
            <a:ext cx="1307700" cy="86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0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Evaluación con clases</a:t>
            </a:r>
            <a:endParaRPr sz="3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70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Si los objetos tienen alguna etiqueta, observamos su distribución en los clusters, estamo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 cerca de el problema semi supervisado!!</a:t>
            </a:r>
            <a:endParaRPr sz="1800" b="0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Homogeneidad: cada cluster contiene sólo miembros de una clase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Completitud: todos los miembros de una clase están en el mismo cluster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V-measure: media armónica de los anteriores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Adjusted Rand index: semejanza entre las etiquetas originales y las asignadas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74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224"/>
              </a:buClr>
              <a:buSzPts val="1800"/>
              <a:buFont typeface="Arial"/>
              <a:buChar char="❖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Información 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Mutua</a:t>
            </a: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entre etiquetas originales y asignadas</a:t>
            </a:r>
            <a:endParaRPr sz="1800" b="0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71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Evaluación con clases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:  </a:t>
            </a:r>
            <a:r>
              <a:rPr lang="en-US" sz="18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note_fig10.ipynb</a:t>
            </a:r>
            <a:endParaRPr sz="3000" strike="noStrik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390" name="Google Shape;390;p71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Estimated number of clusters: 3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Estimated number of noise points: 18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Homogeneity: 0.953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Completeness: 0.883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V-measure: 0.917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Adjusted Rand Index: 0.952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Adjusted Mutual Information: 0.916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Silhouette Coefficient: 0.626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91" name="Google Shape;39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5750" y="1341428"/>
            <a:ext cx="5146000" cy="3537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72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Evaluación con clases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:  </a:t>
            </a:r>
            <a:r>
              <a:rPr lang="en-US" sz="18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note_fig10.ipynb</a:t>
            </a:r>
            <a:endParaRPr sz="3000" strike="noStrik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397" name="Google Shape;397;p72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Estimated number of clusters: 12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Estimated number of noise points: 518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Homogeneity: 0.310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Completeness: 0.247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V-measure: 0.275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Adjusted Rand Index: 0.022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Adjusted Mutual Information: 0.265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Silhouette Coefficient: -0.365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98" name="Google Shape;39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9795" y="1152350"/>
            <a:ext cx="5160381" cy="35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73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Evaluación con clases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:  </a:t>
            </a:r>
            <a:r>
              <a:rPr lang="en-US" sz="18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note_fig10.ipynb</a:t>
            </a:r>
            <a:endParaRPr sz="3000" strike="noStrik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404" name="Google Shape;404;p73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Estimated number of clusters: 3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Estimated number of noise points: 91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Homogeneity: 0.847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Completeness: 0.697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V-measure: 0.765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Adjusted Rand Index: 0.791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Adjusted Mutual Information: 0.764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Silhouette Coefficient: 0.532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05" name="Google Shape;40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3139" y="1152350"/>
            <a:ext cx="5280012" cy="363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74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Evaluación con clases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:  </a:t>
            </a:r>
            <a:r>
              <a:rPr lang="en-US" sz="18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note_fig10.ipynb</a:t>
            </a:r>
            <a:endParaRPr sz="3000" strike="noStrik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411" name="Google Shape;411;p74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Estimated number of clusters: 2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Estimated number of noise points: 20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Homogeneity: 0.563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Completeness: 0.837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V-measure: 0.673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Adjusted Rand Index: 0.545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Adjusted Mutual Information: 0.672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Silhouette Coefficient: 0.448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12" name="Google Shape;41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277" y="1152350"/>
            <a:ext cx="5176473" cy="35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75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Evaluación con testigos</a:t>
            </a:r>
            <a:endParaRPr sz="3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75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seleccionan aleatoriamente pares de objetos del dataset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Un experto del dominio decide si tienen que estar en el mismo cluster o en diferentes clusters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Observamos el grado de acuerdo entre cada solución y los testigos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seleccionan aleatoriamente objetos del dataset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los etiqueta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observa cómo se distribuyen en el dataset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6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Indicadores de malas soluciones</a:t>
            </a:r>
            <a:endParaRPr sz="3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76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En general, las malas soluciones se deben a malas características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Una clase muy grande y el resto mucho más chicas → la mayoría de objetos son no diferenciables con esas características o distancia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Clases con uno o pocos elementos → el número de clases es demasiado grande para el dataset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Clusters con las mismas características, poco distinguibles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Soluciones muy diferentes con diferentes inicializaciones, número de clusters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7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Clustering no es clasificación</a:t>
            </a:r>
            <a:endParaRPr sz="3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77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No vamos a obtener clases bien diferenciadas, sino más bien mucho ruido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Es fuertemente sensible a las características de los objetos, a los parámetros, a los outliers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La mayor parte de aproximaciones son muy inestables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La primera aproximación suele ser inservible, hay que refinar características e iterar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8"/>
          <p:cNvSpPr txBox="1"/>
          <p:nvPr/>
        </p:nvSpPr>
        <p:spPr>
          <a:xfrm>
            <a:off x="490320" y="374040"/>
            <a:ext cx="7641720" cy="61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strike="noStrike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Aplicaciones</a:t>
            </a:r>
            <a:endParaRPr sz="4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78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-"/>
            </a:pPr>
            <a:r>
              <a:rPr lang="en-US" sz="1800" b="0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Segmentación de clientes, usuarios… para marketing personalizado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-"/>
            </a:pPr>
            <a:r>
              <a:rPr lang="en-US" sz="1800" b="0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Encontrar temas → topic detection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-"/>
            </a:pPr>
            <a:r>
              <a:rPr lang="en-US" sz="1800" b="0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Imágenes de los mismos objetos → gatitos, tumores (imágenes médicas), tormentas (imágenes satelitales), plagas (imágenes de cultivos)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-"/>
            </a:pPr>
            <a:r>
              <a:rPr lang="en-US" sz="1800" b="0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Agrupamiento de productos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-"/>
            </a:pPr>
            <a:r>
              <a:rPr lang="en-US" sz="1800" b="0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Detección de anomalías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-"/>
            </a:pPr>
            <a:r>
              <a:rPr lang="en-US" sz="1800" b="0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Taxonomías de plantas y otros organismos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-"/>
            </a:pPr>
            <a:r>
              <a:rPr lang="en-US" sz="1800" b="0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Detección de clases con significados semejantes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3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Dbscan</a:t>
            </a:r>
            <a:endParaRPr sz="3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43"/>
          <p:cNvSpPr txBox="1"/>
          <p:nvPr/>
        </p:nvSpPr>
        <p:spPr>
          <a:xfrm>
            <a:off x="378350" y="1143175"/>
            <a:ext cx="8453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El algoritmo DBSCAN define clusters como áreas de alta densidad separadas por áreas de baja densidad, que pueden ser de cualquier forma y tamaño.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El concepto central del algoritmo es la clasificación y detección de puntos de núcleo (core samples), que son los puntos ubicados en zonas de alta densidad.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4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Dbscan</a:t>
            </a:r>
            <a:endParaRPr sz="3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44"/>
          <p:cNvSpPr txBox="1"/>
          <p:nvPr/>
        </p:nvSpPr>
        <p:spPr>
          <a:xfrm>
            <a:off x="378350" y="1143175"/>
            <a:ext cx="8453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Un cluster es un conjuntos de puntos de núcleo cercanos unos con otros, junto a un conjunto de puntos no núcleo que están cercanos a algún punto de núcleo.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Hay dos parámetros en este algoritmo: min_samples y eps, donde min_samples son los datos mínimos requeridos en un entorno de radio eps, los cuales definen la noción de zona densa.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5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Dbscan</a:t>
            </a:r>
            <a:endParaRPr sz="3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45"/>
          <p:cNvSpPr txBox="1"/>
          <p:nvPr/>
        </p:nvSpPr>
        <p:spPr>
          <a:xfrm>
            <a:off x="378350" y="1143175"/>
            <a:ext cx="8453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El algoritmo empieza con una muestra aleatoria y encuentra todos los puntos en el entorno de radio eps. 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Si el número de puntos es mayor a min_number se etiqueta ese punto como un punto de núcleo, si no es un punto outlier.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None/>
            </a:pP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6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Dbscan</a:t>
            </a:r>
            <a:endParaRPr sz="3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46"/>
          <p:cNvSpPr txBox="1"/>
          <p:nvPr/>
        </p:nvSpPr>
        <p:spPr>
          <a:xfrm>
            <a:off x="378350" y="1143175"/>
            <a:ext cx="8453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Todos los puntos del entorno se etiquetan como puntos no núcleo de cluster. Se realiza el mismo procedimiento para cada uno de ellos, cambiando a punto core su etiqueta y agregando nuevos puntos, o marcando outliers.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Si no hay más puntos en un entorno eps de cada punto del cluster, se salta a otro punto aleatoriamente y se continúa hasta que todo punto es bien un punto de cluster o un outlier.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None/>
            </a:pP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7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note_fig8.ipynb</a:t>
            </a:r>
            <a:endParaRPr sz="3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075" y="-66500"/>
            <a:ext cx="5097926" cy="525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8"/>
          <p:cNvSpPr txBox="1"/>
          <p:nvPr/>
        </p:nvSpPr>
        <p:spPr>
          <a:xfrm>
            <a:off x="56810" y="1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note_fig10.ipynb</a:t>
            </a:r>
            <a:endParaRPr sz="3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74" y="853550"/>
            <a:ext cx="3708525" cy="25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4625" y="56950"/>
            <a:ext cx="3579450" cy="246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0275" y="2603925"/>
            <a:ext cx="3484350" cy="23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1269</Words>
  <Application>Microsoft Office PowerPoint</Application>
  <PresentationFormat>On-screen Show (16:9)</PresentationFormat>
  <Paragraphs>187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Noto Sans Symbols</vt:lpstr>
      <vt:lpstr>Times New Roman</vt:lpstr>
      <vt:lpstr>Alfa Slab One</vt:lpstr>
      <vt:lpstr>Arial</vt:lpstr>
      <vt:lpstr>Proxima Nova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Natan M Cuello</dc:creator>
  <cp:lastModifiedBy>Natan M Cuello</cp:lastModifiedBy>
  <cp:revision>1</cp:revision>
  <dcterms:modified xsi:type="dcterms:W3CDTF">2024-10-05T17:03:37Z</dcterms:modified>
</cp:coreProperties>
</file>